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621" r:id="rId2"/>
    <p:sldId id="622" r:id="rId3"/>
    <p:sldId id="624" r:id="rId4"/>
    <p:sldId id="625" r:id="rId5"/>
    <p:sldId id="626" r:id="rId6"/>
    <p:sldId id="623" r:id="rId7"/>
  </p:sldIdLst>
  <p:sldSz cx="9144000" cy="6858000" type="screen4x3"/>
  <p:notesSz cx="6797675" cy="9926638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85" autoAdjust="0"/>
    <p:restoredTop sz="94660"/>
  </p:normalViewPr>
  <p:slideViewPr>
    <p:cSldViewPr>
      <p:cViewPr varScale="1">
        <p:scale>
          <a:sx n="62" d="100"/>
          <a:sy n="62" d="100"/>
        </p:scale>
        <p:origin x="1436" y="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095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17" Type="http://schemas.openxmlformats.org/officeDocument/2006/relationships/customXml" Target="../customXml/item4.xml"/><Relationship Id="rId2" Type="http://schemas.openxmlformats.org/officeDocument/2006/relationships/slide" Target="slides/slide1.xml"/><Relationship Id="rId16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2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customXml" Target="../customXml/item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948C36A5-F3AB-43B5-8579-006E683F907D}" type="datetimeFigureOut">
              <a:rPr lang="nl-BE"/>
              <a:pPr>
                <a:defRPr/>
              </a:pPr>
              <a:t>16/12/2019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81345071-02F8-4E82-B68F-7D8552A26FE6}" type="slidenum">
              <a:rPr lang="nl-BE"/>
              <a:pPr>
                <a:defRPr/>
              </a:pPr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5313524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B78F8069-3772-4894-9B10-E5D0F58143CC}" type="datetimeFigureOut">
              <a:rPr lang="nl-NL"/>
              <a:pPr>
                <a:defRPr/>
              </a:pPr>
              <a:t>16-12-2019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nl-NL" noProof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noProof="0"/>
              <a:t>Klik om de modelstijlen te bewerken</a:t>
            </a:r>
          </a:p>
          <a:p>
            <a:pPr lvl="1"/>
            <a:r>
              <a:rPr lang="nl-NL" noProof="0"/>
              <a:t>Tweede niveau</a:t>
            </a:r>
          </a:p>
          <a:p>
            <a:pPr lvl="2"/>
            <a:r>
              <a:rPr lang="nl-NL" noProof="0"/>
              <a:t>Derde niveau</a:t>
            </a:r>
          </a:p>
          <a:p>
            <a:pPr lvl="3"/>
            <a:r>
              <a:rPr lang="nl-NL" noProof="0"/>
              <a:t>Vierde niveau</a:t>
            </a:r>
          </a:p>
          <a:p>
            <a:pPr lvl="4"/>
            <a:r>
              <a:rPr lang="nl-NL" noProof="0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F6F12B1C-8148-448B-AE1C-9A1F6E19831E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8128762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6" descr="ARTEV_lo_zonder_baseline_RGB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5863" y="0"/>
            <a:ext cx="6753225" cy="386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hthoek 4"/>
          <p:cNvSpPr/>
          <p:nvPr/>
        </p:nvSpPr>
        <p:spPr>
          <a:xfrm>
            <a:off x="0" y="3429000"/>
            <a:ext cx="9144000" cy="3429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pic>
        <p:nvPicPr>
          <p:cNvPr id="6" name="Afbeelding 8" descr="ARTEV_lo_zonder_baseline_RGB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5863" y="0"/>
            <a:ext cx="6753225" cy="386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hthoek 6"/>
          <p:cNvSpPr/>
          <p:nvPr userDrawn="1"/>
        </p:nvSpPr>
        <p:spPr>
          <a:xfrm>
            <a:off x="0" y="3429000"/>
            <a:ext cx="9144000" cy="3429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67544" y="3429001"/>
            <a:ext cx="8208912" cy="1368152"/>
          </a:xfrm>
        </p:spPr>
        <p:txBody>
          <a:bodyPr anchor="b"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467544" y="4869160"/>
            <a:ext cx="8208912" cy="1368152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het opmaakprofiel van de modelondertitel te bewerken</a:t>
            </a:r>
            <a:endParaRPr lang="nl-NL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0" y="6102350"/>
            <a:ext cx="9144000" cy="755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pic>
        <p:nvPicPr>
          <p:cNvPr id="5" name="Afbeelding 7" descr="ARTEV_lo_wit_PPT_RGB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72450" y="6308725"/>
            <a:ext cx="476250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hthoek 5"/>
          <p:cNvSpPr/>
          <p:nvPr userDrawn="1"/>
        </p:nvSpPr>
        <p:spPr>
          <a:xfrm>
            <a:off x="0" y="6102350"/>
            <a:ext cx="9144000" cy="755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pic>
        <p:nvPicPr>
          <p:cNvPr id="7" name="Afbeelding 9" descr="ARTEV_lo_wit_PPT_RGB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72450" y="6308725"/>
            <a:ext cx="476250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08912" cy="1143000"/>
          </a:xfrm>
        </p:spPr>
        <p:txBody>
          <a:bodyPr anchor="b"/>
          <a:lstStyle>
            <a:lvl1pPr algn="l">
              <a:lnSpc>
                <a:spcPct val="90000"/>
              </a:lnSpc>
              <a:defRPr b="1">
                <a:solidFill>
                  <a:schemeClr val="accent4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BE"/>
              <a:t>PRONET - Professionaliseren van Netwerken       www.arteveldehogeschool.be/pronet</a:t>
            </a:r>
            <a:endParaRPr lang="nl-NL"/>
          </a:p>
        </p:txBody>
      </p:sp>
      <p:sp>
        <p:nvSpPr>
          <p:cNvPr id="11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AB556-9D3E-4139-8551-39AB5546629F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0" y="6102350"/>
            <a:ext cx="9144000" cy="755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pic>
        <p:nvPicPr>
          <p:cNvPr id="5" name="Afbeelding 7" descr="ARTEV_lo_wit_PPT_RGB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72450" y="6308725"/>
            <a:ext cx="476250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hthoek 5"/>
          <p:cNvSpPr/>
          <p:nvPr userDrawn="1"/>
        </p:nvSpPr>
        <p:spPr>
          <a:xfrm>
            <a:off x="0" y="6102350"/>
            <a:ext cx="9144000" cy="755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pic>
        <p:nvPicPr>
          <p:cNvPr id="7" name="Afbeelding 9" descr="ARTEV_lo_wit_PPT_RGB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72450" y="6308725"/>
            <a:ext cx="476250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746650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746650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BE"/>
              <a:t>PRONET - Professionaliseren van Netwerken       www.arteveldehogeschool.be/pronet</a:t>
            </a:r>
            <a:endParaRPr lang="nl-NL"/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33F93C-68C8-4DAC-AA72-316D5DE0BFAD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0" y="6102350"/>
            <a:ext cx="9144000" cy="755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pic>
        <p:nvPicPr>
          <p:cNvPr id="5" name="Afbeelding 7" descr="ARTEV_lo_wit_PPT_RGB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72450" y="6308725"/>
            <a:ext cx="476250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hthoek 5"/>
          <p:cNvSpPr/>
          <p:nvPr userDrawn="1"/>
        </p:nvSpPr>
        <p:spPr>
          <a:xfrm>
            <a:off x="0" y="6102350"/>
            <a:ext cx="9144000" cy="755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pic>
        <p:nvPicPr>
          <p:cNvPr id="7" name="Afbeelding 9" descr="ARTEV_lo_wit_PPT_RGB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72450" y="6308725"/>
            <a:ext cx="476250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1600201"/>
            <a:ext cx="8208912" cy="4277072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08912" cy="1143000"/>
          </a:xfrm>
        </p:spPr>
        <p:txBody>
          <a:bodyPr anchor="b"/>
          <a:lstStyle>
            <a:lvl1pPr algn="l">
              <a:lnSpc>
                <a:spcPct val="90000"/>
              </a:lnSpc>
              <a:defRPr b="1">
                <a:solidFill>
                  <a:schemeClr val="accent4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BE"/>
              <a:t>PRONET - Professionaliseren van Netwerken       www.arteveldehogeschool.be/pronet</a:t>
            </a:r>
            <a:endParaRPr lang="nl-NL"/>
          </a:p>
        </p:txBody>
      </p:sp>
      <p:sp>
        <p:nvSpPr>
          <p:cNvPr id="11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D23501-C6B8-4594-AAF1-55EE59236961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0" y="6102350"/>
            <a:ext cx="9144000" cy="755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pic>
        <p:nvPicPr>
          <p:cNvPr id="5" name="Afbeelding 7" descr="ARTEV_lo_wit_PPT_RGB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72450" y="6308725"/>
            <a:ext cx="476250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hthoek 5"/>
          <p:cNvSpPr/>
          <p:nvPr/>
        </p:nvSpPr>
        <p:spPr>
          <a:xfrm>
            <a:off x="0" y="0"/>
            <a:ext cx="9144000" cy="3429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7" name="Rechthoek 6"/>
          <p:cNvSpPr/>
          <p:nvPr userDrawn="1"/>
        </p:nvSpPr>
        <p:spPr>
          <a:xfrm>
            <a:off x="0" y="6102350"/>
            <a:ext cx="9144000" cy="755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pic>
        <p:nvPicPr>
          <p:cNvPr id="8" name="Afbeelding 10" descr="ARTEV_lo_wit_PPT_RGB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72450" y="6308725"/>
            <a:ext cx="476250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hthoek 8"/>
          <p:cNvSpPr/>
          <p:nvPr userDrawn="1"/>
        </p:nvSpPr>
        <p:spPr>
          <a:xfrm>
            <a:off x="0" y="0"/>
            <a:ext cx="9144000" cy="3429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4406900"/>
            <a:ext cx="8208911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accent3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67544" y="3429000"/>
            <a:ext cx="8208912" cy="97790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10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1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BE"/>
              <a:t>PRONET - Professionaliseren van Netwerken       www.arteveldehogeschool.be/pronet</a:t>
            </a:r>
            <a:endParaRPr lang="nl-NL"/>
          </a:p>
        </p:txBody>
      </p:sp>
      <p:sp>
        <p:nvSpPr>
          <p:cNvPr id="12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D4FA45-1111-414E-BC17-5EE7EBDA656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/>
          <p:cNvSpPr/>
          <p:nvPr/>
        </p:nvSpPr>
        <p:spPr>
          <a:xfrm>
            <a:off x="0" y="6102350"/>
            <a:ext cx="9144000" cy="755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pic>
        <p:nvPicPr>
          <p:cNvPr id="6" name="Afbeelding 7" descr="ARTEV_lo_wit_PPT_RGB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72450" y="6308725"/>
            <a:ext cx="476250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hthoek 6"/>
          <p:cNvSpPr/>
          <p:nvPr userDrawn="1"/>
        </p:nvSpPr>
        <p:spPr>
          <a:xfrm>
            <a:off x="0" y="6102350"/>
            <a:ext cx="9144000" cy="755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pic>
        <p:nvPicPr>
          <p:cNvPr id="8" name="Afbeelding 9" descr="ARTEV_lo_wit_PPT_RGB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72450" y="6308725"/>
            <a:ext cx="476250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970784" cy="434907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716016" y="1600201"/>
            <a:ext cx="3960440" cy="43490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08912" cy="1143000"/>
          </a:xfrm>
        </p:spPr>
        <p:txBody>
          <a:bodyPr anchor="b"/>
          <a:lstStyle>
            <a:lvl1pPr algn="l">
              <a:lnSpc>
                <a:spcPct val="90000"/>
              </a:lnSpc>
              <a:defRPr b="1">
                <a:solidFill>
                  <a:schemeClr val="accent4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9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1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BE"/>
              <a:t>PRONET - Professionaliseren van Netwerken       www.arteveldehogeschool.be/pronet</a:t>
            </a:r>
            <a:endParaRPr lang="nl-NL"/>
          </a:p>
        </p:txBody>
      </p:sp>
      <p:sp>
        <p:nvSpPr>
          <p:cNvPr id="12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2E0905-8CEA-4C3B-B340-9566672A7ABB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0" y="6102350"/>
            <a:ext cx="9144000" cy="755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pic>
        <p:nvPicPr>
          <p:cNvPr id="8" name="Afbeelding 7" descr="ARTEV_lo_wit_PPT_RGB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72450" y="6308725"/>
            <a:ext cx="476250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hthoek 8"/>
          <p:cNvSpPr/>
          <p:nvPr userDrawn="1"/>
        </p:nvSpPr>
        <p:spPr>
          <a:xfrm>
            <a:off x="0" y="6102350"/>
            <a:ext cx="9144000" cy="755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pic>
        <p:nvPicPr>
          <p:cNvPr id="10" name="Afbeelding 9" descr="ARTEV_lo_wit_PPT_RGB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72450" y="6308725"/>
            <a:ext cx="476250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lnSpc>
                <a:spcPct val="90000"/>
              </a:lnSpc>
              <a:defRPr b="1">
                <a:solidFill>
                  <a:schemeClr val="accent4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3970784" cy="669751"/>
          </a:xfrm>
          <a:solidFill>
            <a:schemeClr val="accent2"/>
          </a:solidFill>
        </p:spPr>
        <p:txBody>
          <a:bodyPr lIns="144000" tIns="72000" rIns="144000" bIns="72000" anchor="ctr"/>
          <a:lstStyle>
            <a:lvl1pPr marL="0" indent="0">
              <a:lnSpc>
                <a:spcPts val="2400"/>
              </a:lnSpc>
              <a:spcBef>
                <a:spcPts val="0"/>
              </a:spcBef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204864"/>
            <a:ext cx="3970784" cy="3744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716016" y="1535112"/>
            <a:ext cx="3970784" cy="669751"/>
          </a:xfrm>
          <a:solidFill>
            <a:schemeClr val="accent2"/>
          </a:solidFill>
        </p:spPr>
        <p:txBody>
          <a:bodyPr lIns="144000" tIns="72000" rIns="144000" bIns="72000" anchor="ctr"/>
          <a:lstStyle>
            <a:lvl1pPr marL="0" indent="0">
              <a:lnSpc>
                <a:spcPts val="2400"/>
              </a:lnSpc>
              <a:spcBef>
                <a:spcPts val="0"/>
              </a:spcBef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716016" y="2204864"/>
            <a:ext cx="3970784" cy="3744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11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2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BE"/>
              <a:t>PRONET - Professionaliseren van Netwerken       www.arteveldehogeschool.be/pronet</a:t>
            </a:r>
            <a:endParaRPr lang="nl-NL"/>
          </a:p>
        </p:txBody>
      </p:sp>
      <p:sp>
        <p:nvSpPr>
          <p:cNvPr id="13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E17A45-B95D-435C-B58A-33AF6C9A1749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/>
          <p:cNvSpPr/>
          <p:nvPr/>
        </p:nvSpPr>
        <p:spPr>
          <a:xfrm>
            <a:off x="0" y="6102350"/>
            <a:ext cx="9144000" cy="755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pic>
        <p:nvPicPr>
          <p:cNvPr id="4" name="Afbeelding 7" descr="ARTEV_lo_wit_PPT_RGB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72450" y="6308725"/>
            <a:ext cx="476250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hthoek 4"/>
          <p:cNvSpPr/>
          <p:nvPr userDrawn="1"/>
        </p:nvSpPr>
        <p:spPr>
          <a:xfrm>
            <a:off x="0" y="6102350"/>
            <a:ext cx="9144000" cy="755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pic>
        <p:nvPicPr>
          <p:cNvPr id="6" name="Afbeelding 9" descr="ARTEV_lo_wit_PPT_RGB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72450" y="6308725"/>
            <a:ext cx="476250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08912" cy="1143000"/>
          </a:xfrm>
        </p:spPr>
        <p:txBody>
          <a:bodyPr anchor="b"/>
          <a:lstStyle>
            <a:lvl1pPr algn="l">
              <a:lnSpc>
                <a:spcPct val="90000"/>
              </a:lnSpc>
              <a:defRPr b="1">
                <a:solidFill>
                  <a:schemeClr val="accent4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7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BE"/>
              <a:t>PRONET - Professionaliseren van Netwerken       www.arteveldehogeschool.be/pronet</a:t>
            </a:r>
            <a:endParaRPr lang="nl-NL"/>
          </a:p>
        </p:txBody>
      </p:sp>
      <p:sp>
        <p:nvSpPr>
          <p:cNvPr id="10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2144F2-986E-426C-BD36-4252DE0A0542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0" y="6102350"/>
            <a:ext cx="9144000" cy="755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pic>
        <p:nvPicPr>
          <p:cNvPr id="3" name="Afbeelding 7" descr="ARTEV_lo_wit_PPT_RGB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72450" y="6308725"/>
            <a:ext cx="476250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hthoek 3"/>
          <p:cNvSpPr/>
          <p:nvPr userDrawn="1"/>
        </p:nvSpPr>
        <p:spPr>
          <a:xfrm>
            <a:off x="0" y="6102350"/>
            <a:ext cx="9144000" cy="755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pic>
        <p:nvPicPr>
          <p:cNvPr id="5" name="Afbeelding 9" descr="ARTEV_lo_wit_PPT_RGB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72450" y="6308725"/>
            <a:ext cx="476250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BE"/>
              <a:t>PRONET - Professionaliseren van Netwerken       www.arteveldehogeschool.be/pronet</a:t>
            </a:r>
            <a:endParaRPr lang="nl-NL"/>
          </a:p>
        </p:txBody>
      </p:sp>
      <p:sp>
        <p:nvSpPr>
          <p:cNvPr id="8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ECCD9-FC07-409A-8B19-B3FF4147EEC4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/>
          <p:cNvSpPr/>
          <p:nvPr/>
        </p:nvSpPr>
        <p:spPr>
          <a:xfrm>
            <a:off x="0" y="6102350"/>
            <a:ext cx="9144000" cy="755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pic>
        <p:nvPicPr>
          <p:cNvPr id="6" name="Afbeelding 7" descr="ARTEV_lo_wit_PPT_RGB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72450" y="6308725"/>
            <a:ext cx="476250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hthoek 6"/>
          <p:cNvSpPr/>
          <p:nvPr userDrawn="1"/>
        </p:nvSpPr>
        <p:spPr>
          <a:xfrm>
            <a:off x="0" y="6102350"/>
            <a:ext cx="9144000" cy="755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pic>
        <p:nvPicPr>
          <p:cNvPr id="8" name="Afbeelding 9" descr="ARTEV_lo_wit_PPT_RGB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72450" y="6308725"/>
            <a:ext cx="476250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3275855" cy="1435100"/>
          </a:xfrm>
          <a:solidFill>
            <a:schemeClr val="accent2"/>
          </a:solidFill>
        </p:spPr>
        <p:txBody>
          <a:bodyPr lIns="468000" tIns="180000" bIns="180000"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275856" y="0"/>
            <a:ext cx="5410944" cy="6126163"/>
          </a:xfrm>
        </p:spPr>
        <p:txBody>
          <a:bodyPr lIns="360000" tIns="360000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" y="1435100"/>
            <a:ext cx="3275856" cy="4658195"/>
          </a:xfrm>
          <a:solidFill>
            <a:schemeClr val="bg2"/>
          </a:solidFill>
        </p:spPr>
        <p:txBody>
          <a:bodyPr lIns="468000" tIns="180000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9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BE"/>
              <a:t>PRONET - Professionaliseren van Netwerken       www.arteveldehogeschool.be/pronet</a:t>
            </a:r>
            <a:endParaRPr lang="nl-NL"/>
          </a:p>
        </p:txBody>
      </p:sp>
      <p:sp>
        <p:nvSpPr>
          <p:cNvPr id="11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B0D87D-D96C-4A6A-BD9E-88E0FCE4EED9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/>
          <p:cNvSpPr/>
          <p:nvPr/>
        </p:nvSpPr>
        <p:spPr>
          <a:xfrm>
            <a:off x="0" y="6102350"/>
            <a:ext cx="9144000" cy="755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pic>
        <p:nvPicPr>
          <p:cNvPr id="6" name="Afbeelding 7" descr="ARTEV_lo_wit_PPT_RGB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72450" y="6308725"/>
            <a:ext cx="476250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hthoek 6"/>
          <p:cNvSpPr/>
          <p:nvPr userDrawn="1"/>
        </p:nvSpPr>
        <p:spPr>
          <a:xfrm>
            <a:off x="0" y="6102350"/>
            <a:ext cx="9144000" cy="755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pic>
        <p:nvPicPr>
          <p:cNvPr id="8" name="Afbeelding 9" descr="ARTEV_lo_wit_PPT_RGB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72450" y="6308725"/>
            <a:ext cx="476250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4869160"/>
            <a:ext cx="8208912" cy="498178"/>
          </a:xfrm>
        </p:spPr>
        <p:txBody>
          <a:bodyPr anchor="b"/>
          <a:lstStyle>
            <a:lvl1pPr algn="l">
              <a:defRPr sz="2000" b="1">
                <a:solidFill>
                  <a:schemeClr val="accent3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467544" y="0"/>
            <a:ext cx="8208912" cy="486916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67544" y="5367338"/>
            <a:ext cx="8208912" cy="58194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9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BE"/>
              <a:t>PRONET - Professionaliseren van Netwerken       www.arteveldehogeschool.be/pronet</a:t>
            </a:r>
            <a:endParaRPr lang="nl-NL"/>
          </a:p>
        </p:txBody>
      </p:sp>
      <p:sp>
        <p:nvSpPr>
          <p:cNvPr id="11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9B2D48-D608-4288-8DB4-EC9852E9326D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468313" y="274638"/>
            <a:ext cx="82073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de stijl te bewerken</a:t>
            </a:r>
          </a:p>
        </p:txBody>
      </p:sp>
      <p:sp>
        <p:nvSpPr>
          <p:cNvPr id="1027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468313" y="1600200"/>
            <a:ext cx="8207375" cy="427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900113" y="6335713"/>
            <a:ext cx="863600" cy="252412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1763713" y="6335713"/>
            <a:ext cx="5400675" cy="252412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nl-BE"/>
              <a:t>PRONET - Professionaliseren van Netwerken       www.arteveldehogeschool.be/pronet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468313" y="6335713"/>
            <a:ext cx="250825" cy="252412"/>
          </a:xfrm>
          <a:prstGeom prst="rect">
            <a:avLst/>
          </a:prstGeom>
          <a:solidFill>
            <a:schemeClr val="bg1"/>
          </a:solidFill>
        </p:spPr>
        <p:txBody>
          <a:bodyPr vert="horz" lIns="36000" tIns="36000" rIns="36000" bIns="3600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1" smtClean="0">
                <a:solidFill>
                  <a:schemeClr val="accent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BF62433-8434-48E7-BE42-6B539A5BB871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287338" indent="-287338" algn="l" defTabSz="719138" rtl="0" fontAlgn="base">
        <a:spcBef>
          <a:spcPct val="20000"/>
        </a:spcBef>
        <a:spcAft>
          <a:spcPct val="0"/>
        </a:spcAft>
        <a:buClr>
          <a:schemeClr val="accent2"/>
        </a:buClr>
        <a:buSzPct val="100000"/>
        <a:buFont typeface="Wingdings" pitchFamily="2" charset="2"/>
        <a:buChar char="§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574675" indent="-287338" algn="l" rtl="0" fontAlgn="base">
        <a:spcBef>
          <a:spcPct val="20000"/>
        </a:spcBef>
        <a:spcAft>
          <a:spcPct val="0"/>
        </a:spcAft>
        <a:buClr>
          <a:schemeClr val="accent2"/>
        </a:buClr>
        <a:buSzPct val="100000"/>
        <a:buFont typeface="Wingdings" pitchFamily="2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63600" indent="-287338" algn="l" rtl="0" fontAlgn="base">
        <a:spcBef>
          <a:spcPct val="20000"/>
        </a:spcBef>
        <a:spcAft>
          <a:spcPct val="0"/>
        </a:spcAft>
        <a:buClr>
          <a:schemeClr val="accent2"/>
        </a:buClr>
        <a:buSzPct val="100000"/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150938" indent="-287338" algn="l" rtl="0" fontAlgn="base">
        <a:spcBef>
          <a:spcPct val="20000"/>
        </a:spcBef>
        <a:spcAft>
          <a:spcPct val="0"/>
        </a:spcAft>
        <a:buClr>
          <a:schemeClr val="accent2"/>
        </a:buClr>
        <a:buSzPct val="100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39863" indent="-287338" algn="l" rtl="0" fontAlgn="base">
        <a:spcBef>
          <a:spcPct val="20000"/>
        </a:spcBef>
        <a:spcAft>
          <a:spcPct val="0"/>
        </a:spcAft>
        <a:buClr>
          <a:schemeClr val="accent2"/>
        </a:buClr>
        <a:buSzPct val="100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E0D84E0-F197-4B1E-A6CA-21B7D1A231B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BE" sz="1800" dirty="0" err="1"/>
              <a:t>Interventiehtheater</a:t>
            </a:r>
            <a:r>
              <a:rPr lang="nl-BE" sz="1800" dirty="0"/>
              <a:t> : de ontwikkeling van een innovatieve methodiek ter ondersteuning van een geïntegreerd preventiebeleid voor </a:t>
            </a:r>
            <a:r>
              <a:rPr lang="nl-BE" sz="1800" dirty="0" err="1"/>
              <a:t>arbeidsgerelateerde</a:t>
            </a:r>
            <a:r>
              <a:rPr lang="nl-BE" sz="1800" dirty="0"/>
              <a:t> aandoeningen</a:t>
            </a:r>
            <a:endParaRPr lang="nl-NL" sz="1800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81D0117C-5E41-4BE4-BD1D-4E3EEE25320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nl-BE" sz="1600" dirty="0"/>
              <a:t>Lucas Vandenbussche, Dominique Potier, Veerle Opstaele</a:t>
            </a:r>
            <a:endParaRPr lang="nl-NL" sz="1600" dirty="0"/>
          </a:p>
        </p:txBody>
      </p:sp>
    </p:spTree>
    <p:extLst>
      <p:ext uri="{BB962C8B-B14F-4D97-AF65-F5344CB8AC3E}">
        <p14:creationId xmlns:p14="http://schemas.microsoft.com/office/powerpoint/2010/main" val="35780734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8AD6848-B8C5-4A09-91F1-D585423EDF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Concreet bereikte resultaten</a:t>
            </a:r>
            <a:endParaRPr lang="nl-NL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0D3643E-C06A-4155-8DDB-9890E02EAB7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BE" dirty="0"/>
              <a:t>Bereikte resultaten</a:t>
            </a:r>
            <a:endParaRPr lang="nl-NL" dirty="0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459E9ED-5231-4B67-AF66-8806F8AD11F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BE" sz="1800" dirty="0"/>
              <a:t>Een draaiboek voor de toepassing van de methodiek van het interventietheater in het kader van de aanpak en preventie van stress en burn-out op het werk . </a:t>
            </a:r>
          </a:p>
          <a:p>
            <a:r>
              <a:rPr lang="nl-BE" sz="1800" dirty="0"/>
              <a:t>Deze interventiemethodiek kan zowel gebruikt worden in diverse sectoren en middelgrote en grote organisaties.</a:t>
            </a:r>
          </a:p>
          <a:p>
            <a:endParaRPr lang="nl-BE" sz="1800" dirty="0"/>
          </a:p>
          <a:p>
            <a:r>
              <a:rPr lang="nl-BE" sz="1800" dirty="0"/>
              <a:t>Deze interventiemethodiek kan toegepast worden bij arbeiders en bedienden</a:t>
            </a:r>
            <a:endParaRPr lang="nl-NL" sz="1800" dirty="0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86659B50-0298-461A-BD81-542BB7196D3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nl-BE" dirty="0"/>
              <a:t>Indicatoren</a:t>
            </a:r>
            <a:endParaRPr lang="nl-NL" dirty="0"/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0B93159B-7EC8-47C7-AA24-6729D3FE265B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nl-BE" dirty="0"/>
              <a:t>- </a:t>
            </a:r>
            <a:r>
              <a:rPr lang="nl-BE" sz="1800" dirty="0"/>
              <a:t>in 3 bedrijven zijn systematisch alle stappen van het nieuwe interventietraject doorlopen en bijna allemaal afgerond</a:t>
            </a:r>
          </a:p>
          <a:p>
            <a:r>
              <a:rPr lang="nl-BE" sz="1800" dirty="0"/>
              <a:t>- sleutelfiguren in de bedrijven staan in voor de opvolging en implementatie in het welzijns- en preventiebeleid</a:t>
            </a:r>
          </a:p>
          <a:p>
            <a:r>
              <a:rPr lang="nl-BE" dirty="0"/>
              <a:t>- </a:t>
            </a:r>
            <a:r>
              <a:rPr lang="nl-BE" sz="1800" dirty="0"/>
              <a:t>ongeveer 310 medewerkers zijn actief betrokken geweest ( script, kerngroep, acteurs, voorstelling, procesbegeleiders, communicatie ,…)</a:t>
            </a:r>
          </a:p>
          <a:p>
            <a:r>
              <a:rPr lang="nl-BE" sz="1800" dirty="0"/>
              <a:t>- systematische evaluaties met de diverse betrokkenen</a:t>
            </a:r>
            <a:endParaRPr lang="nl-NL" sz="1800" dirty="0"/>
          </a:p>
        </p:txBody>
      </p:sp>
      <p:sp>
        <p:nvSpPr>
          <p:cNvPr id="7" name="Tijdelijke aanduiding voor voettekst 6">
            <a:extLst>
              <a:ext uri="{FF2B5EF4-FFF2-40B4-BE49-F238E27FC236}">
                <a16:creationId xmlns:a16="http://schemas.microsoft.com/office/drawing/2014/main" id="{83494928-C28C-43C4-AD15-76699C629C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BE"/>
              <a:t>PRONET - Professionaliseren van Netwerken       www.arteveldehogeschool.be/pronet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743654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voettekst 1">
            <a:extLst>
              <a:ext uri="{FF2B5EF4-FFF2-40B4-BE49-F238E27FC236}">
                <a16:creationId xmlns:a16="http://schemas.microsoft.com/office/drawing/2014/main" id="{9D7688DC-4D37-49ED-BF2B-BDA4DF54E0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BE"/>
              <a:t>PRONET - Professionaliseren van Netwerken       www.arteveldehogeschool.be/pronet</a:t>
            </a:r>
            <a:endParaRPr lang="nl-NL"/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736B0178-16D6-4A37-8377-8DA306C61D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94410"/>
            <a:ext cx="9144000" cy="4269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92340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8F11D12-CB8E-4DA6-8DAD-B9F8A235EE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/>
              <a:t>Lessons</a:t>
            </a:r>
            <a:r>
              <a:rPr lang="nl-BE" dirty="0"/>
              <a:t> </a:t>
            </a:r>
            <a:r>
              <a:rPr lang="nl-BE" dirty="0" err="1"/>
              <a:t>Learned</a:t>
            </a:r>
            <a:endParaRPr lang="nl-NL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E1FC794C-E962-4696-B064-2CB0AD82481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BE" dirty="0"/>
              <a:t>Wat liep goed !</a:t>
            </a:r>
            <a:endParaRPr lang="nl-NL" dirty="0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5D7422BD-813F-4BB2-B0E4-E55C0BA1F5D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BE" sz="2000" dirty="0"/>
              <a:t>Sterke betrokkenheid bij velen van bij de start</a:t>
            </a:r>
          </a:p>
          <a:p>
            <a:r>
              <a:rPr lang="nl-BE" sz="2000" dirty="0"/>
              <a:t>Door de diverse fasen ontstaat een sneeuwbaleffect rond de topic in de organisatie</a:t>
            </a:r>
          </a:p>
          <a:p>
            <a:r>
              <a:rPr lang="nl-BE" sz="2000" dirty="0"/>
              <a:t>De methode verhoogt de bespreekbaarheid , is sterk sensibiliserend, verhoogt de collectivisering van het thema </a:t>
            </a:r>
          </a:p>
          <a:p>
            <a:endParaRPr lang="nl-BE" dirty="0"/>
          </a:p>
          <a:p>
            <a:endParaRPr lang="nl-NL" dirty="0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FE094968-F7E4-4D39-881B-66093B8D476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nl-BE" dirty="0"/>
              <a:t>Aandacht aan </a:t>
            </a:r>
            <a:endParaRPr lang="nl-NL" dirty="0"/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4D158876-8960-43E1-98D5-E4F64C7E1762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nl-BE" dirty="0"/>
              <a:t>Elke organisatie heeft eigen tempo en eigen systeem van planning </a:t>
            </a:r>
          </a:p>
          <a:p>
            <a:r>
              <a:rPr lang="nl-BE" dirty="0"/>
              <a:t>Nog meer betrokkenheid van management vanaf het begin, </a:t>
            </a:r>
          </a:p>
          <a:p>
            <a:r>
              <a:rPr lang="nl-BE" dirty="0"/>
              <a:t>Contextfactoren bv. De recente grote besparingen beïnvloeden het proces</a:t>
            </a:r>
            <a:endParaRPr lang="nl-NL" dirty="0"/>
          </a:p>
        </p:txBody>
      </p:sp>
      <p:sp>
        <p:nvSpPr>
          <p:cNvPr id="7" name="Tijdelijke aanduiding voor voettekst 6">
            <a:extLst>
              <a:ext uri="{FF2B5EF4-FFF2-40B4-BE49-F238E27FC236}">
                <a16:creationId xmlns:a16="http://schemas.microsoft.com/office/drawing/2014/main" id="{E62F324C-221A-49E8-B349-7D775F0471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BE"/>
              <a:t>PRONET - Professionaliseren van Netwerken       www.arteveldehogeschool.be/pronet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34854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78496659-B1C6-4003-B3A1-5F1B1A3A1A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/>
              <a:t>Oplevering materiaal</a:t>
            </a:r>
          </a:p>
          <a:p>
            <a:r>
              <a:rPr lang="nl-BE" dirty="0"/>
              <a:t>Bekendmaking</a:t>
            </a:r>
            <a:r>
              <a:rPr lang="nl-NL" dirty="0"/>
              <a:t> op diverse manieren </a:t>
            </a:r>
            <a:r>
              <a:rPr lang="nl-NL" dirty="0" err="1"/>
              <a:t>ism</a:t>
            </a:r>
            <a:r>
              <a:rPr lang="nl-NL" dirty="0"/>
              <a:t> de communicatiedienst van de AHS en de initiatieven van de federale overheid</a:t>
            </a:r>
          </a:p>
          <a:p>
            <a:r>
              <a:rPr lang="nl-NL" dirty="0"/>
              <a:t>Uitwerking van een train – </a:t>
            </a:r>
            <a:r>
              <a:rPr lang="nl-NL" dirty="0" err="1"/>
              <a:t>the</a:t>
            </a:r>
            <a:r>
              <a:rPr lang="nl-NL" dirty="0"/>
              <a:t> – trainer </a:t>
            </a:r>
            <a:endParaRPr lang="nl-B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8B624381-9860-4151-8F39-A3FA0584E2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/>
              <a:t>Continuiteit</a:t>
            </a:r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4C7BB11F-6E99-468E-B2E6-48832F9473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BE"/>
              <a:t>PRONET - Professionaliseren van Netwerken       www.arteveldehogeschool.be/pronet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104232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voettekst 1">
            <a:extLst>
              <a:ext uri="{FF2B5EF4-FFF2-40B4-BE49-F238E27FC236}">
                <a16:creationId xmlns:a16="http://schemas.microsoft.com/office/drawing/2014/main" id="{8AD849D4-4E2A-4337-8B73-F8215F867A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BE"/>
              <a:t>PRONET - Professionaliseren van Netwerken       www.arteveldehogeschool.be/pronet</a:t>
            </a:r>
            <a:endParaRPr lang="nl-NL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6EAE2E7-23C6-457A-BA1C-505A6A7821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844824"/>
            <a:ext cx="3333862" cy="23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36803178"/>
      </p:ext>
    </p:extLst>
  </p:cSld>
  <p:clrMapOvr>
    <a:masterClrMapping/>
  </p:clrMapOvr>
</p:sld>
</file>

<file path=ppt/theme/theme1.xml><?xml version="1.0" encoding="utf-8"?>
<a:theme xmlns:a="http://schemas.openxmlformats.org/drawingml/2006/main" name="ARTEV_powerpointsjabloon">
  <a:themeElements>
    <a:clrScheme name="Arteveldehogeschool">
      <a:dk1>
        <a:sysClr val="windowText" lastClr="000000"/>
      </a:dk1>
      <a:lt1>
        <a:sysClr val="window" lastClr="FFFFFF"/>
      </a:lt1>
      <a:dk2>
        <a:srgbClr val="777777"/>
      </a:dk2>
      <a:lt2>
        <a:srgbClr val="DDDDDD"/>
      </a:lt2>
      <a:accent1>
        <a:srgbClr val="EE9900"/>
      </a:accent1>
      <a:accent2>
        <a:srgbClr val="BBCC00"/>
      </a:accent2>
      <a:accent3>
        <a:srgbClr val="CC0077"/>
      </a:accent3>
      <a:accent4>
        <a:srgbClr val="00AACC"/>
      </a:accent4>
      <a:accent5>
        <a:srgbClr val="AAAAAA"/>
      </a:accent5>
      <a:accent6>
        <a:srgbClr val="777777"/>
      </a:accent6>
      <a:hlink>
        <a:srgbClr val="0000FF"/>
      </a:hlink>
      <a:folHlink>
        <a:srgbClr val="800080"/>
      </a:folHlink>
    </a:clrScheme>
    <a:fontScheme name="Arteveldehogeschool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A7A347DB5DC5F4EA8666DFB5C4049ED" ma:contentTypeVersion="12" ma:contentTypeDescription="Create a new document." ma:contentTypeScope="" ma:versionID="58275f036bc44162731654d8b52c1300">
  <xsd:schema xmlns:xsd="http://www.w3.org/2001/XMLSchema" xmlns:xs="http://www.w3.org/2001/XMLSchema" xmlns:p="http://schemas.microsoft.com/office/2006/metadata/properties" xmlns:ns1="http://schemas.microsoft.com/sharepoint/v3" xmlns:ns2="888c19c8-2d53-45e3-b4cf-13c3fd8922d3" xmlns:ns3="a281803f-7c30-43b8-bc69-fa9c7c5c6876" xmlns:ns4="0c286d8c-2b07-481b-9898-5e0f642949bb" targetNamespace="http://schemas.microsoft.com/office/2006/metadata/properties" ma:root="true" ma:fieldsID="02cc96db3730a08120f33cc3ff31cf66" ns1:_="" ns2:_="" ns3:_="" ns4:_="">
    <xsd:import namespace="http://schemas.microsoft.com/sharepoint/v3"/>
    <xsd:import namespace="888c19c8-2d53-45e3-b4cf-13c3fd8922d3"/>
    <xsd:import namespace="a281803f-7c30-43b8-bc69-fa9c7c5c6876"/>
    <xsd:import namespace="0c286d8c-2b07-481b-9898-5e0f642949bb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3:MediaServiceOCR" minOccurs="0"/>
                <xsd:element ref="ns4:SharedWithUsers" minOccurs="0"/>
                <xsd:element ref="ns4:SharedWithDetails" minOccurs="0"/>
                <xsd:element ref="ns3:MediaServiceGenerationTime" minOccurs="0"/>
                <xsd:element ref="ns3:MediaServiceEventHashCode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88c19c8-2d53-45e3-b4cf-13c3fd8922d3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281803f-7c30-43b8-bc69-fa9c7c5c687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internalName="MediaServiceAutoTags" ma:readOnly="true">
      <xsd:simpleType>
        <xsd:restriction base="dms:Text"/>
      </xsd:simpleType>
    </xsd:element>
    <xsd:element name="MediaServiceLocation" ma:index="15" nillable="true" ma:displayName="MediaServiceLocation" ma:internalName="MediaServiceLocation" ma:readOnly="true">
      <xsd:simpleType>
        <xsd:restriction base="dms:Text"/>
      </xsd:simpleType>
    </xsd:element>
    <xsd:element name="MediaServiceOCR" ma:index="16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c286d8c-2b07-481b-9898-5e0f642949bb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888c19c8-2d53-45e3-b4cf-13c3fd8922d3">SRNSVQQ3ZVQM-1365036356-6269</_dlc_DocId>
    <_dlc_DocIdUrl xmlns="888c19c8-2d53-45e3-b4cf-13c3fd8922d3">
      <Url>https://mobiusgroup.sharepoint.com/sites/mobius/Projects/FODSZ1405/_layouts/15/DocIdRedir.aspx?ID=SRNSVQQ3ZVQM-1365036356-6269</Url>
      <Description>SRNSVQQ3ZVQM-1365036356-6269</Description>
    </_dlc_DocIdUrl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BECCD3D7-2E12-4DF3-A349-F626A3C98B49}"/>
</file>

<file path=customXml/itemProps2.xml><?xml version="1.0" encoding="utf-8"?>
<ds:datastoreItem xmlns:ds="http://schemas.openxmlformats.org/officeDocument/2006/customXml" ds:itemID="{ED9DC432-BD71-467F-ADA5-4A7891055B44}"/>
</file>

<file path=customXml/itemProps3.xml><?xml version="1.0" encoding="utf-8"?>
<ds:datastoreItem xmlns:ds="http://schemas.openxmlformats.org/officeDocument/2006/customXml" ds:itemID="{86030282-38BE-412C-8A12-CD3775DB7B66}"/>
</file>

<file path=customXml/itemProps4.xml><?xml version="1.0" encoding="utf-8"?>
<ds:datastoreItem xmlns:ds="http://schemas.openxmlformats.org/officeDocument/2006/customXml" ds:itemID="{3BABC35D-E0FC-47CC-866A-B6A9879CECCD}"/>
</file>

<file path=docProps/app.xml><?xml version="1.0" encoding="utf-8"?>
<Properties xmlns="http://schemas.openxmlformats.org/officeDocument/2006/extended-properties" xmlns:vt="http://schemas.openxmlformats.org/officeDocument/2006/docPropsVTypes">
  <Template>ARTEV_powerpointsjabloon</Template>
  <TotalTime>3254</TotalTime>
  <Words>306</Words>
  <Application>Microsoft Office PowerPoint</Application>
  <PresentationFormat>Diavoorstelling (4:3)</PresentationFormat>
  <Paragraphs>31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0" baseType="lpstr">
      <vt:lpstr>Arial</vt:lpstr>
      <vt:lpstr>Calibri</vt:lpstr>
      <vt:lpstr>Wingdings</vt:lpstr>
      <vt:lpstr>ARTEV_powerpointsjabloon</vt:lpstr>
      <vt:lpstr>Interventiehtheater : de ontwikkeling van een innovatieve methodiek ter ondersteuning van een geïntegreerd preventiebeleid voor arbeidsgerelateerde aandoeningen</vt:lpstr>
      <vt:lpstr>Concreet bereikte resultaten</vt:lpstr>
      <vt:lpstr>PowerPoint-presentatie</vt:lpstr>
      <vt:lpstr>Lessons Learned</vt:lpstr>
      <vt:lpstr>Continuiteit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Veerle</dc:creator>
  <cp:lastModifiedBy>Veerle Opstaele</cp:lastModifiedBy>
  <cp:revision>310</cp:revision>
  <dcterms:created xsi:type="dcterms:W3CDTF">2011-09-21T14:24:24Z</dcterms:created>
  <dcterms:modified xsi:type="dcterms:W3CDTF">2019-12-16T15:59:31Z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0x0101006A7A347DB5DC5F4EA8666DFB5C4049ED</vt:lpwstr>
  </property>
  <property fmtid="{D5CDD505-2E9C-101B-9397-08002B2CF9AE}" pid="3" name="_dlc_DocIdItemGuid">
    <vt:lpwstr>b253e975-2f7f-4b73-b94e-461812a17fa2</vt:lpwstr>
  </property>
</Properties>
</file>